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93" d="100"/>
          <a:sy n="93" d="100"/>
        </p:scale>
        <p:origin x="10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8" Type="http://schemas.openxmlformats.org/officeDocument/2006/relationships/tableStyles" Target="tableStyles.xml" /><Relationship Id="rId77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76" Type="http://schemas.openxmlformats.org/officeDocument/2006/relationships/viewProps" Target="viewProps.xml" /><Relationship Id="rId75" Type="http://schemas.openxmlformats.org/officeDocument/2006/relationships/presProps" Target="pres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MBB</a:t>
            </a:r>
            <a:r>
              <a:rPr/>
              <a:t> </a:t>
            </a:r>
            <a:r>
              <a:rPr/>
              <a:t>243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Lecture</a:t>
            </a:r>
            <a:r>
              <a:rPr/>
              <a:t> </a:t>
            </a:r>
            <a:r>
              <a:rPr/>
              <a:t>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Ryan</a:t>
            </a:r>
            <a:r>
              <a:rPr/>
              <a:t> </a:t>
            </a:r>
            <a:r>
              <a:rPr/>
              <a:t>Morin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2022/03/30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Signal</a:t>
            </a:r>
            <a:r>
              <a:rPr/>
              <a:t> </a:t>
            </a:r>
            <a:r>
              <a:rPr/>
              <a:t>range:</a:t>
            </a:r>
            <a:r>
              <a:rPr/>
              <a:t> </a:t>
            </a:r>
            <a:r>
              <a:rPr/>
              <a:t>RNA-seq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Measurements for genes in the same sample</a:t>
            </a:r>
          </a:p>
          <a:p>
            <a:pPr lvl="2"/>
            <a:r>
              <a:rPr/>
              <a:t>Where does the trend become less linear?</a:t>
            </a:r>
          </a:p>
          <a:p>
            <a:pPr lvl="2"/>
            <a:r>
              <a:rPr/>
              <a:t>Which technology appears to have better resolution among points near the bottom of either scale?</a:t>
            </a:r>
          </a:p>
          <a:p>
            <a:pPr lvl="1"/>
            <a:r>
              <a:rPr/>
              <a:t>How similar are the measurements as a whole?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compare_meth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left_join</a:t>
            </a:r>
            <a:r>
              <a:rPr sz="1800">
                <a:latin typeface="Courier"/>
              </a:rPr>
              <a:t>(array,rnaseq,</a:t>
            </a:r>
            <a:r>
              <a:rPr sz="1800">
                <a:solidFill>
                  <a:srgbClr val="902000"/>
                </a:solidFill>
                <a:latin typeface="Courier"/>
              </a:rPr>
              <a:t>by=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suffix=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".array"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".rnaseq"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(M1_LS1.rnaseq))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(compare_meth,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M1_LS1.rnaseq,M1_LS1.array))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When one variable changes in magnitude, another changes in magnitude</a:t>
            </a:r>
          </a:p>
          <a:p>
            <a:pPr lvl="2"/>
            <a:r>
              <a:rPr/>
              <a:t>Positive correlation (one increases, the other increases)</a:t>
            </a:r>
          </a:p>
          <a:p>
            <a:pPr lvl="2"/>
            <a:r>
              <a:rPr/>
              <a:t>Negative correlation (one increases, the other decreases)</a:t>
            </a:r>
          </a:p>
          <a:p>
            <a:pPr lvl="1"/>
            <a:r>
              <a:rPr/>
              <a:t>Correlation coefficients are a statistical measure of the strength and sign (+/-) of a </a:t>
            </a:r>
            <a:r>
              <a:rPr i="1"/>
              <a:t>linear</a:t>
            </a:r>
            <a:r>
              <a:rPr/>
              <a:t> relationship</a:t>
            </a:r>
          </a:p>
          <a:p>
            <a:pPr lvl="2"/>
            <a:r>
              <a:rPr/>
              <a:t>Measured by Pearson (parametric) or Spearman (non-parametric)</a:t>
            </a:r>
          </a:p>
          <a:p>
            <a:pPr lvl="2"/>
            <a:r>
              <a:rPr/>
              <a:t>Pearson doesn’t work for non-linear relationships whereas Spearman does not require a specific relationship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Positive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10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Negative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10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dirty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base R </a:t>
            </a:r>
            <a:r>
              <a:rPr sz="1800">
                <a:latin typeface="Courier"/>
              </a:rPr>
              <a:t>cor</a:t>
            </a:r>
            <a:r>
              <a:rPr/>
              <a:t> function is tried, tested and true for calculation the correlation between two variables</a:t>
            </a:r>
          </a:p>
          <a:p>
            <a:pPr lvl="1"/>
            <a:r>
              <a:rPr/>
              <a:t>Various packages exist for looking at possible correlations across multiple variables in a tidy data frame</a:t>
            </a:r>
          </a:p>
          <a:p>
            <a:pPr lvl="2"/>
            <a:r>
              <a:rPr/>
              <a:t>There is a ggcorr </a:t>
            </a:r>
            <a:r>
              <a:rPr b="1"/>
              <a:t>and</a:t>
            </a:r>
            <a:r>
              <a:rPr/>
              <a:t> a ggcor, for some reason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#drop year because there are only two values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ggcorr</a:t>
            </a:r>
            <a:r>
              <a:rPr sz="1800">
                <a:latin typeface="Courier"/>
              </a:rPr>
              <a:t>(mpg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latin typeface="Courier"/>
              </a:rPr>
              <a:t>year)) 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flexible:</a:t>
            </a:r>
            <a:r>
              <a:rPr/>
              <a:t> </a:t>
            </a:r>
            <a:r>
              <a:rPr/>
              <a:t>ggcor’s</a:t>
            </a:r>
            <a:r>
              <a:rPr/>
              <a:t> </a:t>
            </a: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(mpg[,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"displ"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"cyl"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"cty"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"hwy"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902000"/>
                </a:solidFill>
                <a:latin typeface="Courier"/>
              </a:rPr>
              <a:t>type=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geom_colour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#[, 1]  mpg Miles/(US) gallon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2]  cyl Number of cylinders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3]  disp    Displacement (cu.in.)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4]  hp  Gross horsepower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5]  drat    Rear axle ratio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6]  wt  Weight (1000 lbs)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7]  qsec    1/4 mile time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8]  vs  Engine (0 = V-shaped, 1 = straight)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9]  am  Transmission (0 = automatic, 1 = manual)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#[,10]  gear    Number of forward gears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#[,11]  carb    Number of carburetors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(mtcars, 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geom_circle2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More plotting with ggplot and add-on packages</a:t>
            </a:r>
          </a:p>
          <a:p>
            <a:pPr lvl="1"/>
            <a:r>
              <a:rPr/>
              <a:t>Become more acquainted with gene expression data and methods for visualizing genomic data</a:t>
            </a:r>
          </a:p>
          <a:p>
            <a:pPr lvl="1"/>
            <a:r>
              <a:rPr/>
              <a:t>Perform parametric (Pearson) and non-parametric (Spearman) correlation in R</a:t>
            </a:r>
          </a:p>
          <a:p>
            <a:pPr lvl="1"/>
            <a:r>
              <a:rPr/>
              <a:t>Apply some basic methods for statistical tests with categorical and continuous variables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We can embed the actual correlation coefficients along with the coloured representations</a:t>
            </a:r>
          </a:p>
          <a:p>
            <a:pPr lvl="1"/>
            <a:r>
              <a:rPr/>
              <a:t>Note the cor.test option is used here (to be revisited)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(mtcars, </a:t>
            </a:r>
            <a:r>
              <a:rPr sz="1800">
                <a:solidFill>
                  <a:srgbClr val="902000"/>
                </a:solidFill>
                <a:latin typeface="Courier"/>
              </a:rPr>
              <a:t>cor.test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geom_square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get_data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"lower"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show.diag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geom_mark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get_data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show.diag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size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geom_abline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slope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-1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intercept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12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meaningful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 seemingly strong correlations in the mtcars example are between a categorical and a numeric variable</a:t>
            </a:r>
          </a:p>
          <a:p>
            <a:pPr lvl="2"/>
            <a:r>
              <a:rPr/>
              <a:t>e.g. v-shaped engine vs the number of cylinders</a:t>
            </a:r>
          </a:p>
          <a:p>
            <a:pPr lvl="1"/>
            <a:r>
              <a:rPr/>
              <a:t>These may still be meaningful but imagine if you compared two variables that are supposed to be continuous and one (or both) is instead behaving like a categorical variable due to low variability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(mtcars,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vs,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cyl))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Lets see how correlated the expression is for one gene across all the samples in the two technologies</a:t>
            </a:r>
          </a:p>
          <a:p>
            <a:pPr lvl="1"/>
            <a:r>
              <a:rPr/>
              <a:t>i.e. all RNA-seq vs all array measurements for ACTB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actb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tumour =</a:t>
            </a:r>
            <a:r>
              <a:rPr sz="1800">
                <a:latin typeface="Courier"/>
              </a:rPr>
              <a:t> rnaseq_wide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Tumour,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rnaseq =</a:t>
            </a:r>
            <a:r>
              <a:rPr sz="1800">
                <a:latin typeface="Courier"/>
              </a:rPr>
              <a:t> rnaseq_wide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ACTB,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array =</a:t>
            </a:r>
            <a:r>
              <a:rPr sz="1800">
                <a:latin typeface="Courier"/>
              </a:rPr>
              <a:t> array_wide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ACTB</a:t>
            </a:r>
            <a:br/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actb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tumour    rnaseq    array
## 1    M1_LS1 10.863079 13.54694
## 2    D_LS21 10.734464 13.53852
## 3    A_MK11 10.908948 13.59755
## 4    A_MK12 11.112153 13.60776
## 5    D_MK18 10.419613 13.39121
## 6    D_MK26 10.913151 13.77605
## 7    D_MK34 10.605868 13.48886
## 8    D_MK42 10.347477 13.11754
## 9    A_MK47 10.710634 13.53016
## 10    A_MK4  9.838132 12.66875
## 11   D_MK51 10.857717 13.98401
## 12    D_MK9 10.465250 13.48584
## 13 DM1_MK44 10.963416 13.49755
## 14 DM1_MK45 11.010451 13.49276
## 15 DM1_MK52 10.723823 13.45507
## 16 AM1_MK53 10.966340 13.72380
## 17  DM1_LS7 10.681203 13.58296
## 18 DM1_MK17 10.202552 13.14814
## 19 AM1_MK36 10.299265 13.11344
## 20  WT_MK50 11.736406 14.10897
## 21   WT_MK8 10.023311 13.52137
## 22  WT_LS27 10.539837 13.56717
## 23  WT_LS35 11.277799 14.21736
## 24  WT_LS39 11.212624 13.88118
## 25  WT_LS65 10.525257 13.36262
## 26  WT_MK13 11.471274 13.90485
## 27  WT_MK15 10.004529 13.76013
## 28  WT_MK16 10.569030 13.22569
## 29  WT_MK19 10.663015 13.86606
## 30  WT_MK21 10.911227 13.94303
## 31  WT_MK27  9.648160 14.07058
## 32  WT_MK39 10.884277 13.46193
## 33  WT_MK49 12.058161 14.48893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(actb,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rnaseq, 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"ACTB expression"</a:t>
            </a:r>
            <a:r>
              <a:rPr sz="1800">
                <a:latin typeface="Courier"/>
              </a:rPr>
              <a:t>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) 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coefficient?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Note both Pearson and Spearman give positive correlation coefficients</a:t>
            </a:r>
          </a:p>
          <a:p>
            <a:pPr lvl="1"/>
            <a:r>
              <a:rPr/>
              <a:t>Where are the outliers and can we improve our data based on this information?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0.6157824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0.5882353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actb_nolow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(actb, rnaseq </a:t>
            </a:r>
            <a:r>
              <a:rPr sz="1800">
                <a:solidFill>
                  <a:srgbClr val="666666"/>
                </a:solidFill>
                <a:latin typeface="Courier"/>
              </a:rPr>
              <a:t>&gt;=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10.25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0.8403645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0.7679256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(actb_nolow,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rnaseq, 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"ACTB expression"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RNA-seq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Arrays</a:t>
            </a:r>
          </a:p>
        </p:txBody>
      </p:sp>
      <p:pic>
        <p:nvPicPr>
          <p:cNvPr descr="images/rnaseq_arr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Spearman</a:t>
            </a:r>
            <a:r>
              <a:rPr/>
              <a:t> </a:t>
            </a:r>
            <a:r>
              <a:rPr/>
              <a:t>ever</a:t>
            </a:r>
            <a:r>
              <a:rPr/>
              <a:t> </a:t>
            </a:r>
            <a:r>
              <a:rPr/>
              <a:t>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Because it’s non-parametric, it can be useful when the relationship between your variables is non-linear</a:t>
            </a:r>
          </a:p>
          <a:p>
            <a:pPr lvl="1"/>
            <a:r>
              <a:rPr/>
              <a:t>Spearman correlation is more fair to use if you believe the relationship is </a:t>
            </a:r>
            <a:r>
              <a:rPr i="1"/>
              <a:t>monotonic</a:t>
            </a:r>
            <a:r>
              <a:rPr/>
              <a:t> but not linear whereas Pearson is appropriate if you think there is a linear relationship</a:t>
            </a:r>
          </a:p>
        </p:txBody>
      </p:sp>
      <p:pic>
        <p:nvPicPr>
          <p:cNvPr descr="Lecture10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2479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Better</a:t>
            </a:r>
            <a:r>
              <a:rPr/>
              <a:t> </a:t>
            </a:r>
            <a:r>
              <a:rPr/>
              <a:t>quantified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Spearman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0.9079375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0.9944273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non-linear monotonic relationship can appear linear when ranks are used instead of the actual values</a:t>
            </a:r>
          </a:p>
          <a:p>
            <a:pPr lvl="1"/>
            <a:r>
              <a:rPr/>
              <a:t>Spearman correlation involves converting continuous values to ranks based on the relative order of the values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df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(df,xvals)</a:t>
            </a:r>
            <a:br/>
            <a:r>
              <a:rPr sz="1800">
                <a:latin typeface="Courier"/>
              </a:rPr>
              <a:t>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xrank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xvals))</a:t>
            </a:r>
            <a:br/>
            <a:r>
              <a:rPr sz="1800">
                <a:latin typeface="Courier"/>
              </a:rPr>
              <a:t>df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(df,yvals)</a:t>
            </a:r>
            <a:br/>
            <a:r>
              <a:rPr sz="1800">
                <a:latin typeface="Courier"/>
              </a:rPr>
              <a:t>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yrank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xvals))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rank each variable individually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(df,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xvals jitter    yvals xrank yrank
## 1     9      4 2.564949     3     1
## 2     3     17 2.995732     2     2
## 3    41     10 3.931826     8     3
## 4    13     46 4.077537     5     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(df,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xrank,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yrank))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</a:t>
            </a:r>
          </a:p>
        </p:txBody>
      </p:sp>
      <p:pic>
        <p:nvPicPr>
          <p:cNvPr descr="Lecture10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0.4764954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0.4613935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EPIC FAIL!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monotonic</a:t>
            </a:r>
            <a:r>
              <a:rPr/>
              <a:t> </a:t>
            </a:r>
            <a:r>
              <a:rPr/>
              <a:t>relationships</a:t>
            </a:r>
          </a:p>
        </p:txBody>
      </p:sp>
      <p:pic>
        <p:nvPicPr>
          <p:cNvPr descr="images/monoton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11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coefficient</a:t>
            </a:r>
            <a:r>
              <a:rPr/>
              <a:t> </a:t>
            </a:r>
            <a:r>
              <a:rPr/>
              <a:t>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When is a correlation “good”?</a:t>
            </a:r>
          </a:p>
          <a:p>
            <a:pPr lvl="2"/>
            <a:r>
              <a:rPr/>
              <a:t>coefficients are difficult to interpret in isolation</a:t>
            </a:r>
          </a:p>
          <a:p>
            <a:pPr lvl="2"/>
            <a:r>
              <a:rPr/>
              <a:t>The same correlation coefficient can be obtained with different data distributions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cor_coef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(rnaseq_long, array_long,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suffix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"_R"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"_A"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(Expr_R)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, 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(Expr_A)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cor_coeff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(Expr_R, Expr_A,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Drop genes with low standard deviation</a:t>
            </a:r>
            <a:br/>
            <a:r>
              <a:rPr sz="1800">
                <a:latin typeface="Courier"/>
              </a:rPr>
              <a:t>cor_coef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10,872 x 2
##    Gene   cor_coeff
##    &lt;chr&gt;      &lt;dbl&gt;
##  1 A1CF       0.975
##  2 A2M        0.891
##  3 A4GALT    -0.300
##  4 AAAS       0.568
##  5 AACS       0.786
##  6 AADAC      0.877
##  7 AAGAB      0.657
##  8 AAK1       0.461
##  9 AAMP       0.436
## 10 AARS       0.571
## # … with 10,862 more rows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good/bad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bot_cor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cor_coef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(cor_coeff)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pull</a:t>
            </a:r>
            <a:r>
              <a:rPr sz="1800">
                <a:latin typeface="Courier"/>
              </a:rPr>
              <a:t>(Gene)</a:t>
            </a:r>
            <a:br/>
            <a:r>
              <a:rPr sz="1800">
                <a:latin typeface="Courier"/>
              </a:rPr>
              <a:t>top_cor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cor_coef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latin typeface="Courier"/>
              </a:rPr>
              <a:t>cor_coeff)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pull</a:t>
            </a:r>
            <a:r>
              <a:rPr sz="1800">
                <a:latin typeface="Courier"/>
              </a:rPr>
              <a:t>(Gene)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get the gene with the lowest and highest correlation coefficient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long_exp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(rnaseq_long, array_long,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latin typeface="Courier"/>
              </a:rPr>
              <a:t>bot_cor)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comparable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Originally, comprehensive gene expression measurements could only be accomplished by hybridizing cDNA to arrays and quantifying fluorescence (an analog approach)</a:t>
            </a:r>
          </a:p>
          <a:p>
            <a:pPr lvl="2"/>
            <a:r>
              <a:rPr/>
              <a:t>Only possible to measure the abundance of genes with complementary probes on the array</a:t>
            </a:r>
          </a:p>
          <a:p>
            <a:pPr lvl="1"/>
            <a:r>
              <a:rPr/>
              <a:t>RNA-seq has become widely popular as an alternative quantification approach and it has several theoretical advantages</a:t>
            </a:r>
          </a:p>
          <a:p>
            <a:pPr lvl="2"/>
            <a:r>
              <a:rPr/>
              <a:t>Able to quantify newly identified genes/transcripts</a:t>
            </a:r>
          </a:p>
          <a:p>
            <a:pPr lvl="2"/>
            <a:r>
              <a:rPr/>
              <a:t>Measure abundance of alternative isoforms</a:t>
            </a:r>
          </a:p>
          <a:p>
            <a:pPr lvl="2"/>
            <a:r>
              <a:rPr/>
              <a:t>Higher dynamic range of measurements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plot to compare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latin typeface="Courier"/>
              </a:rPr>
              <a:t>top_cor)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(top_cor,</a:t>
            </a:r>
            <a:r>
              <a:rPr sz="1800">
                <a:solidFill>
                  <a:srgbClr val="4070A0"/>
                </a:solidFill>
                <a:latin typeface="Courier"/>
              </a:rPr>
              <a:t>": Best correlated gene"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6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images/cor_te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ACTB correlation is significant based on the small P value returned by cor.test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
##  Pearson's product-moment correlation
## 
## data:  actb_nolow$rnaseq and actb_nolow$array
## t = 7.9057, df = 26, p-value = 2.208e-08
## alternative hypothesis: true correlation is not equal to 0
## 95 percent confidence interval:
##  0.6807016 0.9238085
## sample estimates:
##       cor 
## 0.8403645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
##  Spearman's rank correlation rho
## 
## data:  actb_nolow$rnaseq and actb_nolow$array
## S = 848, p-value = 4.344e-06
## alternative hypothesis: true rho is not equal to 0
## sample estimates:
##       rho 
## 0.7679256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R functions annoyingly (or conveniently) return an object with the result you need stored internally</a:t>
            </a:r>
          </a:p>
          <a:p>
            <a:pPr lvl="1"/>
            <a:r>
              <a:rPr/>
              <a:t>For cor.test, we can get the P value using </a:t>
            </a:r>
            <a:r>
              <a:rPr sz="1800">
                <a:latin typeface="Courier"/>
              </a:rPr>
              <a:t>cor.test(x,y)$p.value</a:t>
            </a:r>
            <a:r>
              <a:rPr/>
              <a:t> but this doesn’t play nicely with Tidyverse</a:t>
            </a:r>
          </a:p>
          <a:p>
            <a:pPr lvl="1"/>
            <a:r>
              <a:rPr/>
              <a:t>The </a:t>
            </a:r>
            <a:r>
              <a:rPr sz="1800">
                <a:latin typeface="Courier"/>
              </a:rPr>
              <a:t>broom</a:t>
            </a:r>
            <a:r>
              <a:rPr/>
              <a:t> library has functions to automatically tidy these results into data frames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Making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(broom)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 x 8
##   estimate statistic  p.value parameter conf.low conf.high method    alternative
##      &lt;dbl&gt;     &lt;dbl&gt;    &lt;dbl&gt;     &lt;int&gt;    &lt;dbl&gt;     &lt;dbl&gt; &lt;chr&gt;     &lt;chr&gt;      
## 1    0.840      7.91  2.21e-8        26    0.681     0.924 Pearson'… two.sided</a:t>
            </a:r>
          </a:p>
        </p:txBody>
      </p:sp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Here we’ll combine the tidy function with a call to summarize such that the tidied test result creates new columns in our result</a:t>
            </a:r>
          </a:p>
          <a:p>
            <a:pPr lvl="1"/>
            <a:r>
              <a:rPr/>
              <a:t>Each test result is assigned to the corresponding row for our group (Gene)</a:t>
            </a:r>
          </a:p>
          <a:p>
            <a:pPr lvl="1"/>
            <a:r>
              <a:rPr/>
              <a:t>The “estimate” column is our correlation coefficient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cor_sig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long_exp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(Expr.x,Expr.y)))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correlations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significant?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# A tibble: 2 x 4
##   Gene    estimate statistic   p.value
##   &lt;chr&gt;      &lt;dbl&gt;     &lt;dbl&gt;     &lt;dbl&gt;
## 1 ANGPTL7    1        Inf    0        
## 2 PRKCE     -0.647     -4.72 0.0000472</a:t>
            </a:r>
          </a:p>
          <a:p>
            <a:pPr lvl="1"/>
            <a:r>
              <a:rPr/>
              <a:t>Significant correlations can be misleading for various reasons</a:t>
            </a:r>
          </a:p>
          <a:p>
            <a:pPr lvl="2"/>
            <a:r>
              <a:rPr/>
              <a:t>e.g. low variance in one or both variables</a:t>
            </a:r>
          </a:p>
          <a:p>
            <a:pPr lvl="2"/>
            <a:r>
              <a:rPr/>
              <a:t>beware correlation coefficients of exactly 1 or P values of exactly zero because if something seems too good to be true, you should know what that means!</a:t>
            </a:r>
          </a:p>
        </p:txBody>
      </p:sp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means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long_exp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mean_rnaseq=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(Expr.x),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mean_array=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(Expr.y))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(means,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Dynamic</a:t>
            </a:r>
            <a:r>
              <a:rPr/>
              <a:t> </a:t>
            </a:r>
            <a:r>
              <a:rPr/>
              <a:t>range?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ratio between the largest and smallest possible values of a quantity (or measurements)</a:t>
            </a:r>
          </a:p>
          <a:p>
            <a:pPr lvl="1"/>
            <a:r>
              <a:rPr/>
              <a:t>Digital techniques can theoretically measure values as low as zero although the meaning of zero depends on context</a:t>
            </a:r>
          </a:p>
          <a:p>
            <a:pPr lvl="2"/>
            <a:r>
              <a:rPr/>
              <a:t>Actual limits of RNA-seq depends on how much sequencing data was produced (sampling)</a:t>
            </a:r>
          </a:p>
          <a:p>
            <a:pPr lvl="1"/>
            <a:r>
              <a:rPr/>
              <a:t>Dynamic range of microarrays is relatively fixed due to the analog nature</a:t>
            </a:r>
          </a:p>
          <a:p>
            <a:pPr lvl="2"/>
            <a:r>
              <a:rPr/>
              <a:t>No distinction in measurements of true zero vs values near zero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Colouring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all_summarized=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(cor_sig,means,</a:t>
            </a:r>
            <a:r>
              <a:rPr sz="1800">
                <a:solidFill>
                  <a:srgbClr val="902000"/>
                </a:solidFill>
                <a:latin typeface="Courier"/>
              </a:rPr>
              <a:t>by=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(estimate))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Continuous</a:t>
            </a:r>
            <a:r>
              <a:rPr/>
              <a:t> </a:t>
            </a:r>
            <a:r>
              <a:rPr/>
              <a:t>colorblind-friendly</a:t>
            </a:r>
            <a:r>
              <a:rPr/>
              <a:t> </a:t>
            </a:r>
            <a:r>
              <a:rPr/>
              <a:t>colours</a:t>
            </a:r>
          </a:p>
        </p:txBody>
      </p:sp>
      <p:pic>
        <p:nvPicPr>
          <p:cNvPr descr="images/virid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9700" y="1600200"/>
            <a:ext cx="6324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Significant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Restrict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moderate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,estimate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 of the highest correlation coefficients among genes with low expression in both the array and RNA-seq</a:t>
            </a:r>
          </a:p>
          <a:p>
            <a:pPr lvl="1"/>
            <a:r>
              <a:rPr/>
              <a:t>Are these outliers that we can justify removing?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geom_histogram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"white"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boundary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>
                <a:solidFill>
                  <a:srgbClr val="4070A0"/>
                </a:solidFill>
                <a:latin typeface="Courier"/>
              </a:rPr>
              <a:t>"RNA-seq mean expression"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(array[,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 M1_LS1 D_LS21
##   &lt;chr&gt;   &lt;dbl&gt;  &lt;dbl&gt;
## 1 A1CF     9.47   9.79
## 2 A2M     10.8    9.76
## 3 A4GALT   2.16   2.16
## 4 A4GNT    2.16   2.16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(rnaseq[,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 M1_LS1 D_LS21
##   &lt;chr&gt;   &lt;dbl&gt;  &lt;dbl&gt;
## 1 MARC1   2.44    2.62
## 2 MARCH1  0.669   2.17
## 3 MARC2   3.40    3.28
## 4 MARCH2  4.94    5.48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geom_histogram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"white"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boundary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>
                <a:solidFill>
                  <a:srgbClr val="4070A0"/>
                </a:solidFill>
                <a:latin typeface="Courier"/>
              </a:rPr>
              <a:t>"array mean expression"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removed</a:t>
            </a:r>
            <a:r>
              <a:rPr/>
              <a:t> </a:t>
            </a:r>
            <a:r>
              <a:rPr/>
              <a:t>outliers</a:t>
            </a:r>
            <a:r>
              <a:rPr/>
              <a:t> </a:t>
            </a:r>
            <a:r>
              <a:rPr/>
              <a:t>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kept_summarized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</a:t>
            </a:r>
            <a:br/>
            <a:r>
              <a:rPr sz="1800">
                <a:latin typeface="Courier"/>
              </a:rPr>
              <a:t>                         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,estimate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(mean_array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3.5</a:t>
            </a:r>
            <a:r>
              <a:rPr sz="1800">
                <a:latin typeface="Courier"/>
              </a:rPr>
              <a:t>,mean_rnaseq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2.5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#plot it again with the outliers removed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(kept_summarized,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br/>
            <a:r>
              <a:rPr sz="1800">
                <a:latin typeface="Courier"/>
              </a:rPr>
              <a:t>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br/>
            <a:r>
              <a:rPr sz="1800">
                <a:latin typeface="Courier"/>
              </a:rPr>
              <a:t>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Sanity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gene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kept_summarized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(mean_rnaseq)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(Gene,estimate,p.value)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6 x 3
##   Gene     estimate  p.value
##   &lt;chr&gt;       &lt;dbl&gt;    &lt;dbl&gt;
## 1 PDP1        0.567 5.78e- 4
## 2 KIAA1107    0.837 1.24e- 9
## 3 SLC12A2     0.741 8.24e- 7
## 4 ECEL1       0.968 3.98e-20
## 5 TULP4       0.686 1.06e- 5
## 6 PALMD       0.841 9.23e-10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"PDP1"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"PDP1"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": Best correlated gene"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Extremely high/low correlation coefficients with significant P values may still be misleading</a:t>
            </a:r>
          </a:p>
          <a:p>
            <a:pPr lvl="2"/>
            <a:r>
              <a:rPr/>
              <a:t>Values with very low variability or near the bottom of the dynamic range of either technique can’t be trusted</a:t>
            </a:r>
          </a:p>
          <a:p>
            <a:pPr lvl="1"/>
            <a:r>
              <a:rPr/>
              <a:t>Removing outliers from our data leaves us with a data set with more meaningful correlations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Hypothesis</a:t>
            </a:r>
            <a:r>
              <a:rPr/>
              <a:t> </a:t>
            </a:r>
            <a:r>
              <a:rPr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Thus far we’ve focused on tests of linear or monotonic relationships between continuous variables</a:t>
            </a:r>
          </a:p>
          <a:p>
            <a:pPr lvl="1"/>
            <a:r>
              <a:rPr/>
              <a:t>Our hypothesis with these tests is that the two variables being compared are related</a:t>
            </a:r>
          </a:p>
          <a:p>
            <a:pPr lvl="2"/>
            <a:r>
              <a:rPr/>
              <a:t>Array and RNA-seq are meant to give the same information so this is a sensible hypothesis</a:t>
            </a:r>
          </a:p>
          <a:p>
            <a:pPr lvl="1"/>
            <a:r>
              <a:rPr/>
              <a:t>Another more common hypothesis is that variables have different averages (means) between two or more groups</a:t>
            </a:r>
          </a:p>
        </p:txBody>
      </p:sp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gene</a:t>
            </a:r>
            <a:r>
              <a:rPr/>
              <a:t> </a:t>
            </a:r>
            <a:r>
              <a:rPr/>
              <a:t>expression</a:t>
            </a:r>
            <a:r>
              <a:rPr/>
              <a:t> </a:t>
            </a:r>
            <a:r>
              <a:rPr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These data are from tumour samples from 33 patients (17 female, 16 male)</a:t>
            </a:r>
          </a:p>
          <a:p>
            <a:pPr lvl="1"/>
            <a:r>
              <a:rPr/>
              <a:t>It’s reasonable to hypothesize that some genes (e.g. those on the sex chromosomes) will differ in their expression between M and F tumours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Convenient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(array_long,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Tumour  Expr
##   &lt;chr&gt; &lt;chr&gt;  &lt;dbl&gt;
## 1 A1CF  M1_LS1  9.47
## 2 A1CF  D_LS21  9.79
## 3 A1CF  A_MK11  9.61
## 4 A1CF  A_MK12 10.6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(rnaseq_long,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Tumour  Expr
##   &lt;chr&gt; &lt;chr&gt;  &lt;dbl&gt;
## 1 MARC1 M1_LS1  2.44
## 2 MARC1 D_LS21  2.62
## 3 MARC1 A_MK11  1.23
## 4 MARC1 A_MK12  3.13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Single</a:t>
            </a:r>
            <a:r>
              <a:rPr/>
              <a:t> </a:t>
            </a:r>
            <a:r>
              <a:rPr/>
              <a:t>gene:</a:t>
            </a:r>
            <a:r>
              <a:rPr/>
              <a:t> </a:t>
            </a:r>
            <a:r>
              <a:rPr/>
              <a:t>ATRX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Arbitrarily picking a gene on chromosome X: DDX3X shows a possible difference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ddx3x_expr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rnaseq_wide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(Tumour, DDX3X)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left_join</a:t>
            </a:r>
            <a:r>
              <a:rPr sz="1800">
                <a:latin typeface="Courier"/>
              </a:rPr>
              <a:t>(metadata,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(ddx3x_expr,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Sex,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DDX3X))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geom_boxplot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outlier.shape=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geom_quasirandom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Wilcoxon</a:t>
            </a:r>
            <a:r>
              <a:rPr/>
              <a:t> </a:t>
            </a:r>
            <a:r>
              <a:rPr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wt_out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wilcox.test</a:t>
            </a:r>
            <a:r>
              <a:rPr sz="1800">
                <a:latin typeface="Courier"/>
              </a:rPr>
              <a:t>(ddx3x_expr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DDX3X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ddx3x_expr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Sex)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(wt_out)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 x 4
##   statistic    p.value method                 alternative
##       &lt;dbl&gt;      &lt;dbl&gt; &lt;chr&gt;                  &lt;chr&gt;      
## 1       250 0.00000761 Wilcoxon rank sum test two.sided</a:t>
            </a:r>
          </a:p>
        </p:txBody>
      </p:sp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Wilcoxon rank sum test is a nonparametric test for different means</a:t>
            </a:r>
          </a:p>
          <a:p>
            <a:pPr lvl="1"/>
            <a:r>
              <a:rPr/>
              <a:t>Sudent’s T test is a paramteric test for different means</a:t>
            </a:r>
          </a:p>
          <a:p>
            <a:pPr lvl="1"/>
            <a:r>
              <a:rPr/>
              <a:t>Parametric tests make certain assumptions about the distribution whereas non-parametric tests don’t</a:t>
            </a:r>
          </a:p>
          <a:p>
            <a:pPr lvl="1"/>
            <a:r>
              <a:rPr/>
              <a:t>This means that the result of a test (P value, coefficient) is not meaningful if those assumptions are not met</a:t>
            </a:r>
          </a:p>
          <a:p>
            <a:pPr lvl="1"/>
            <a:r>
              <a:rPr/>
              <a:t>When in doubt: use a non-parametric test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Aside: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thinks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(array_long,Gene)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(Gene </a:t>
            </a:r>
            <a:r>
              <a:rPr sz="1800">
                <a:solidFill>
                  <a:srgbClr val="666666"/>
                </a:solidFill>
                <a:latin typeface="Courier"/>
              </a:rPr>
              <a:t>%in%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"SEPT9"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"MARCH1"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slice_head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2 x 3
## # Groups:   Gene [2]
##   Gene   Tumour  Expr
##   &lt;chr&gt;  &lt;chr&gt;  &lt;dbl&gt;
## 1 MARCH1 M1_LS1  6.36
## 2 SEPT9  M1_LS1  6.66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Easy</a:t>
            </a:r>
            <a:r>
              <a:rPr/>
              <a:t> </a:t>
            </a:r>
            <a:r>
              <a:rPr/>
              <a:t>fix,</a:t>
            </a:r>
            <a:r>
              <a:rPr/>
              <a:t> </a:t>
            </a:r>
            <a:r>
              <a:rPr/>
              <a:t>right?</a:t>
            </a:r>
          </a:p>
        </p:txBody>
      </p:sp>
      <p:pic>
        <p:nvPicPr>
          <p:cNvPr descr="images/gene_name_da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600200"/>
            <a:ext cx="5867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</Words>
  <Application>Microsoft Office PowerPoint</Application>
  <PresentationFormat>On-screen Show (4:3)</PresentationFormat>
  <Paragraphs>10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Title</vt:lpstr>
      <vt:lpstr>Slide Title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MBB 243 - Lecture 10</dc:title>
  <dc:creator>Ryan Morin</dc:creator>
  <cp:keywords/>
  <dcterms:created xsi:type="dcterms:W3CDTF">2022-03-30T18:00:40Z</dcterms:created>
  <dcterms:modified xsi:type="dcterms:W3CDTF">2022-03-30T18:00:40Z</dcterms:modified>
</cp:coreProperties>
</file>